
<file path=[Content_Types].xml><?xml version="1.0" encoding="utf-8"?>
<Types xmlns="http://schemas.openxmlformats.org/package/2006/content-types">
  <Override PartName="/ppt/slideLayouts/slideLayout8.xml" ContentType="application/vnd.openxmlformats-officedocument.presentationml.slideLayout+xml"/>
  <Override PartName="/ppt/slides/slide22.xml" ContentType="application/vnd.openxmlformats-officedocument.presentationml.slide+xml"/>
  <Override PartName="/ppt/slides/slide28.xml" ContentType="application/vnd.openxmlformats-officedocument.presentationml.slide+xml"/>
  <Override PartName="/ppt/slides/slide2.xml" ContentType="application/vnd.openxmlformats-officedocument.presentationml.slide+xml"/>
  <Override PartName="/docProps/app.xml" ContentType="application/vnd.openxmlformats-officedocument.extended-properties+xml"/>
  <Override PartName="/ppt/slides/slide30.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11.xml" ContentType="application/vnd.openxmlformats-officedocument.presentationml.slide+xml"/>
  <Override PartName="/ppt/slides/slide18.xml" ContentType="application/vnd.openxmlformats-officedocument.presentationml.slide+xml"/>
  <Override PartName="/ppt/slideLayouts/slideLayout3.xml" ContentType="application/vnd.openxmlformats-officedocument.presentationml.slideLayout+xml"/>
  <Override PartName="/ppt/slides/slide21.xml" ContentType="application/vnd.openxmlformats-officedocument.presentationml.slide+xml"/>
  <Override PartName="/ppt/slideLayouts/slideLayout5.xml" ContentType="application/vnd.openxmlformats-officedocument.presentationml.slideLayout+xml"/>
  <Override PartName="/ppt/slides/slide23.xml" ContentType="application/vnd.openxmlformats-officedocument.presentationml.slide+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s/slide1.xml" ContentType="application/vnd.openxmlformats-officedocument.presentationml.slide+xml"/>
  <Override PartName="/ppt/tableStyles.xml" ContentType="application/vnd.openxmlformats-officedocument.presentationml.tableStyles+xml"/>
  <Default Extension="xml" ContentType="application/xml"/>
  <Override PartName="/ppt/slides/slide7.xml" ContentType="application/vnd.openxmlformats-officedocument.presentationml.slide+xml"/>
  <Override PartName="/ppt/slides/slide26.xml" ContentType="application/vnd.openxmlformats-officedocument.presentationml.slide+xml"/>
  <Override PartName="/ppt/slideMasters/slideMaster1.xml" ContentType="application/vnd.openxmlformats-officedocument.presentationml.slideMaster+xml"/>
  <Override PartName="/ppt/viewProps.xml" ContentType="application/vnd.openxmlformats-officedocument.presentationml.viewProps+xml"/>
  <Override PartName="/ppt/slides/slide25.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34.xml" ContentType="application/vnd.openxmlformats-officedocument.presentationml.slide+xml"/>
  <Override PartName="/ppt/slides/slide20.xml" ContentType="application/vnd.openxmlformats-officedocument.presentationml.slide+xml"/>
  <Override PartName="/ppt/slides/slide17.xml" ContentType="application/vnd.openxmlformats-officedocument.presentationml.slide+xml"/>
  <Override PartName="/ppt/slideLayouts/slideLayout4.xml" ContentType="application/vnd.openxmlformats-officedocument.presentationml.slideLayout+xml"/>
  <Override PartName="/ppt/slideLayouts/slideLayout2.xml" ContentType="application/vnd.openxmlformats-officedocument.presentationml.slideLayout+xml"/>
  <Override PartName="/ppt/slideLayouts/slideLayout1.xml" ContentType="application/vnd.openxmlformats-officedocument.presentationml.slideLayout+xml"/>
  <Override PartName="/ppt/theme/theme1.xml" ContentType="application/vnd.openxmlformats-officedocument.theme+xml"/>
  <Override PartName="/ppt/slideLayouts/slideLayout6.xml" ContentType="application/vnd.openxmlformats-officedocument.presentationml.slideLayout+xml"/>
  <Override PartName="/ppt/presentation.xml" ContentType="application/vnd.openxmlformats-officedocument.presentationml.presentation.main+xml"/>
  <Override PartName="/ppt/slides/slide5.xml" ContentType="application/vnd.openxmlformats-officedocument.presentationml.slide+xml"/>
  <Override PartName="/ppt/slides/slide37.xml" ContentType="application/vnd.openxmlformats-officedocument.presentationml.slide+xml"/>
  <Override PartName="/ppt/slides/slide10.xml" ContentType="application/vnd.openxmlformats-officedocument.presentationml.slide+xml"/>
  <Override PartName="/ppt/slideLayouts/slideLayout7.xml" ContentType="application/vnd.openxmlformats-officedocument.presentationml.slideLayout+xml"/>
  <Override PartName="/ppt/slides/slide33.xml" ContentType="application/vnd.openxmlformats-officedocument.presentationml.slide+xml"/>
  <Override PartName="/ppt/presProps.xml" ContentType="application/vnd.openxmlformats-officedocument.presentationml.presProps+xml"/>
  <Default Extension="jpeg" ContentType="image/jpeg"/>
  <Override PartName="/ppt/slides/slide3.xml" ContentType="application/vnd.openxmlformats-officedocument.presentationml.slide+xml"/>
  <Override PartName="/ppt/slides/slide4.xml" ContentType="application/vnd.openxmlformats-officedocument.presentationml.slide+xml"/>
  <Override PartName="/ppt/slides/slide27.xml" ContentType="application/vnd.openxmlformats-officedocument.presentationml.slide+xml"/>
  <Override PartName="/ppt/slideLayouts/slideLayout11.xml" ContentType="application/vnd.openxmlformats-officedocument.presentationml.slideLayout+xml"/>
  <Override PartName="/docProps/core.xml" ContentType="application/vnd.openxmlformats-package.core-properties+xml"/>
  <Override PartName="/ppt/slides/slide8.xml" ContentType="application/vnd.openxmlformats-officedocument.presentationml.slide+xml"/>
  <Override PartName="/ppt/slides/slide31.xml" ContentType="application/vnd.openxmlformats-officedocument.presentationml.slide+xml"/>
  <Override PartName="/ppt/slides/slide15.xml" ContentType="application/vnd.openxmlformats-officedocument.presentationml.slide+xml"/>
  <Default Extension="bin" ContentType="application/vnd.openxmlformats-officedocument.presentationml.printerSettings"/>
  <Default Extension="rels" ContentType="application/vnd.openxmlformats-package.relationships+xml"/>
  <Override PartName="/ppt/slides/slide9.xml" ContentType="application/vnd.openxmlformats-officedocument.presentationml.slide+xml"/>
  <Override PartName="/ppt/slides/slide24.xml" ContentType="application/vnd.openxmlformats-officedocument.presentationml.slide+xml"/>
  <Override PartName="/ppt/slides/slide32.xml" ContentType="application/vnd.openxmlformats-officedocument.presentationml.slide+xml"/>
  <Override PartName="/ppt/slides/slide6.xml" ContentType="application/vnd.openxmlformats-officedocument.presentationml.slide+xml"/>
  <Override PartName="/ppt/slides/slide16.xml" ContentType="application/vnd.openxmlformats-officedocument.presentationml.slide+xml"/>
  <Override PartName="/ppt/slides/slide19.xml" ContentType="application/vnd.openxmlformats-officedocument.presentationml.slide+xml"/>
  <Override PartName="/ppt/slides/slide12.xml" ContentType="application/vnd.openxmlformats-officedocument.presentationml.slide+xml"/>
  <Override PartName="/ppt/slides/slide29.xml" ContentType="application/vnd.openxmlformats-officedocument.presentationml.slide+xml"/>
</Types>
</file>

<file path=_rels/.rels><?xml version="1.0" encoding="UTF-8" standalone="yes"?>
<Relationships xmlns="http://schemas.openxmlformats.org/package/2006/relationships"><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91" r:id="rId17"/>
    <p:sldId id="271" r:id="rId18"/>
    <p:sldId id="272" r:id="rId19"/>
    <p:sldId id="273" r:id="rId20"/>
    <p:sldId id="274" r:id="rId21"/>
    <p:sldId id="275" r:id="rId22"/>
    <p:sldId id="276" r:id="rId23"/>
    <p:sldId id="277" r:id="rId24"/>
    <p:sldId id="278" r:id="rId25"/>
    <p:sldId id="279" r:id="rId26"/>
    <p:sldId id="280" r:id="rId27"/>
    <p:sldId id="281" r:id="rId28"/>
    <p:sldId id="293" r:id="rId29"/>
    <p:sldId id="282" r:id="rId30"/>
    <p:sldId id="283" r:id="rId31"/>
    <p:sldId id="284" r:id="rId32"/>
    <p:sldId id="285" r:id="rId33"/>
    <p:sldId id="286" r:id="rId34"/>
    <p:sldId id="287" r:id="rId35"/>
    <p:sldId id="288" r:id="rId36"/>
    <p:sldId id="290" r:id="rId37"/>
    <p:sldId id="294" r:id="rId3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86" d="100"/>
          <a:sy n="86" d="100"/>
        </p:scale>
        <p:origin x="-992" y="-10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35" Type="http://schemas.openxmlformats.org/officeDocument/2006/relationships/slide" Target="slides/slide34.xml"/><Relationship Id="rId31" Type="http://schemas.openxmlformats.org/officeDocument/2006/relationships/slide" Target="slides/slide30.xml"/><Relationship Id="rId34" Type="http://schemas.openxmlformats.org/officeDocument/2006/relationships/slide" Target="slides/slide33.xml"/><Relationship Id="rId39" Type="http://schemas.openxmlformats.org/officeDocument/2006/relationships/printerSettings" Target="printerSettings/printerSettings1.bin"/><Relationship Id="rId40" Type="http://schemas.openxmlformats.org/officeDocument/2006/relationships/presProps" Target="presProps.xml"/><Relationship Id="rId7" Type="http://schemas.openxmlformats.org/officeDocument/2006/relationships/slide" Target="slides/slide6.xml"/><Relationship Id="rId36" Type="http://schemas.openxmlformats.org/officeDocument/2006/relationships/slide" Target="slides/slide35.xml"/><Relationship Id="rId43" Type="http://schemas.openxmlformats.org/officeDocument/2006/relationships/tableStyles" Target="tableStyles.xml"/><Relationship Id="rId1" Type="http://schemas.openxmlformats.org/officeDocument/2006/relationships/slideMaster" Target="slideMasters/slideMaster1.xml"/><Relationship Id="rId24" Type="http://schemas.openxmlformats.org/officeDocument/2006/relationships/slide" Target="slides/slide23.xml"/><Relationship Id="rId25" Type="http://schemas.openxmlformats.org/officeDocument/2006/relationships/slide" Target="slides/slide24.xml"/><Relationship Id="rId8" Type="http://schemas.openxmlformats.org/officeDocument/2006/relationships/slide" Target="slides/slide7.xml"/><Relationship Id="rId13" Type="http://schemas.openxmlformats.org/officeDocument/2006/relationships/slide" Target="slides/slide12.xml"/><Relationship Id="rId10" Type="http://schemas.openxmlformats.org/officeDocument/2006/relationships/slide" Target="slides/slide9.xml"/><Relationship Id="rId32" Type="http://schemas.openxmlformats.org/officeDocument/2006/relationships/slide" Target="slides/slide31.xml"/><Relationship Id="rId37" Type="http://schemas.openxmlformats.org/officeDocument/2006/relationships/slide" Target="slides/slide36.xml"/><Relationship Id="rId12" Type="http://schemas.openxmlformats.org/officeDocument/2006/relationships/slide" Target="slides/slide11.xml"/><Relationship Id="rId17" Type="http://schemas.openxmlformats.org/officeDocument/2006/relationships/slide" Target="slides/slide16.xml"/><Relationship Id="rId9" Type="http://schemas.openxmlformats.org/officeDocument/2006/relationships/slide" Target="slides/slide8.xml"/><Relationship Id="rId18" Type="http://schemas.openxmlformats.org/officeDocument/2006/relationships/slide" Target="slides/slide17.xml"/><Relationship Id="rId3" Type="http://schemas.openxmlformats.org/officeDocument/2006/relationships/slide" Target="slides/slide2.xml"/><Relationship Id="rId27" Type="http://schemas.openxmlformats.org/officeDocument/2006/relationships/slide" Target="slides/slide26.xml"/><Relationship Id="rId14" Type="http://schemas.openxmlformats.org/officeDocument/2006/relationships/slide" Target="slides/slide13.xml"/><Relationship Id="rId23" Type="http://schemas.openxmlformats.org/officeDocument/2006/relationships/slide" Target="slides/slide22.xml"/><Relationship Id="rId4" Type="http://schemas.openxmlformats.org/officeDocument/2006/relationships/slide" Target="slides/slide3.xml"/><Relationship Id="rId28" Type="http://schemas.openxmlformats.org/officeDocument/2006/relationships/slide" Target="slides/slide27.xml"/><Relationship Id="rId26" Type="http://schemas.openxmlformats.org/officeDocument/2006/relationships/slide" Target="slides/slide25.xml"/><Relationship Id="rId30" Type="http://schemas.openxmlformats.org/officeDocument/2006/relationships/slide" Target="slides/slide29.xml"/><Relationship Id="rId11" Type="http://schemas.openxmlformats.org/officeDocument/2006/relationships/slide" Target="slides/slide10.xml"/><Relationship Id="rId42" Type="http://schemas.openxmlformats.org/officeDocument/2006/relationships/theme" Target="theme/theme1.xml"/><Relationship Id="rId29" Type="http://schemas.openxmlformats.org/officeDocument/2006/relationships/slide" Target="slides/slide28.xml"/><Relationship Id="rId6" Type="http://schemas.openxmlformats.org/officeDocument/2006/relationships/slide" Target="slides/slide5.xml"/><Relationship Id="rId16" Type="http://schemas.openxmlformats.org/officeDocument/2006/relationships/slide" Target="slides/slide15.xml"/><Relationship Id="rId33" Type="http://schemas.openxmlformats.org/officeDocument/2006/relationships/slide" Target="slides/slide32.xml"/><Relationship Id="rId41"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19" Type="http://schemas.openxmlformats.org/officeDocument/2006/relationships/slide" Target="slides/slide18.xml"/><Relationship Id="rId38" Type="http://schemas.openxmlformats.org/officeDocument/2006/relationships/slide" Target="slides/slide37.xml"/><Relationship Id="rId20" Type="http://schemas.openxmlformats.org/officeDocument/2006/relationships/slide" Target="slides/slide19.xml"/><Relationship Id="rId22" Type="http://schemas.openxmlformats.org/officeDocument/2006/relationships/slide" Target="slides/slide21.xml"/><Relationship Id="rId21" Type="http://schemas.openxmlformats.org/officeDocument/2006/relationships/slide" Target="slides/slide20.xml"/><Relationship Id="rId2"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0E3B805-7EF5-CC41-9F36-D1345516B53E}" type="datetimeFigureOut">
              <a:rPr lang="en-US" smtClean="0"/>
              <a:t>12/9/10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D16E94B-08A5-8F41-A8C2-A7522A895CD3}"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0E3B805-7EF5-CC41-9F36-D1345516B53E}" type="datetimeFigureOut">
              <a:rPr lang="en-US" smtClean="0"/>
              <a:t>12/9/10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D16E94B-08A5-8F41-A8C2-A7522A895CD3}"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0E3B805-7EF5-CC41-9F36-D1345516B53E}" type="datetimeFigureOut">
              <a:rPr lang="en-US" smtClean="0"/>
              <a:t>12/9/10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D16E94B-08A5-8F41-A8C2-A7522A895CD3}"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0E3B805-7EF5-CC41-9F36-D1345516B53E}" type="datetimeFigureOut">
              <a:rPr lang="en-US" smtClean="0"/>
              <a:t>12/9/10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D16E94B-08A5-8F41-A8C2-A7522A895CD3}"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0E3B805-7EF5-CC41-9F36-D1345516B53E}" type="datetimeFigureOut">
              <a:rPr lang="en-US" smtClean="0"/>
              <a:t>12/9/10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D16E94B-08A5-8F41-A8C2-A7522A895CD3}"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0E3B805-7EF5-CC41-9F36-D1345516B53E}" type="datetimeFigureOut">
              <a:rPr lang="en-US" smtClean="0"/>
              <a:t>12/9/10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D16E94B-08A5-8F41-A8C2-A7522A895CD3}"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0E3B805-7EF5-CC41-9F36-D1345516B53E}" type="datetimeFigureOut">
              <a:rPr lang="en-US" smtClean="0"/>
              <a:t>12/9/10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D16E94B-08A5-8F41-A8C2-A7522A895CD3}"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0E3B805-7EF5-CC41-9F36-D1345516B53E}" type="datetimeFigureOut">
              <a:rPr lang="en-US" smtClean="0"/>
              <a:t>12/9/10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D16E94B-08A5-8F41-A8C2-A7522A895CD3}"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0E3B805-7EF5-CC41-9F36-D1345516B53E}" type="datetimeFigureOut">
              <a:rPr lang="en-US" smtClean="0"/>
              <a:t>12/9/10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D16E94B-08A5-8F41-A8C2-A7522A895CD3}"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0E3B805-7EF5-CC41-9F36-D1345516B53E}" type="datetimeFigureOut">
              <a:rPr lang="en-US" smtClean="0"/>
              <a:t>12/9/10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D16E94B-08A5-8F41-A8C2-A7522A895CD3}"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0E3B805-7EF5-CC41-9F36-D1345516B53E}" type="datetimeFigureOut">
              <a:rPr lang="en-US" smtClean="0"/>
              <a:t>12/9/10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D16E94B-08A5-8F41-A8C2-A7522A895CD3}"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4" Type="http://schemas.openxmlformats.org/officeDocument/2006/relationships/slideLayout" Target="../slideLayouts/slideLayout4.xml"/><Relationship Id="rId10" Type="http://schemas.openxmlformats.org/officeDocument/2006/relationships/slideLayout" Target="../slideLayouts/slideLayout10.xml"/><Relationship Id="rId5" Type="http://schemas.openxmlformats.org/officeDocument/2006/relationships/slideLayout" Target="../slideLayouts/slideLayout5.xml"/><Relationship Id="rId7" Type="http://schemas.openxmlformats.org/officeDocument/2006/relationships/slideLayout" Target="../slideLayouts/slideLayout7.xml"/><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9" Type="http://schemas.openxmlformats.org/officeDocument/2006/relationships/slideLayout" Target="../slideLayouts/slideLayout9.xml"/><Relationship Id="rId3" Type="http://schemas.openxmlformats.org/officeDocument/2006/relationships/slideLayout" Target="../slideLayouts/slideLayout3.xml"/><Relationship Id="rId6" Type="http://schemas.openxmlformats.org/officeDocument/2006/relationships/slideLayout" Target="../slideLayouts/slideLayout6.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0E3B805-7EF5-CC41-9F36-D1345516B53E}" type="datetimeFigureOut">
              <a:rPr lang="en-US" smtClean="0"/>
              <a:t>12/9/10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D16E94B-08A5-8F41-A8C2-A7522A895CD3}" type="slidenum">
              <a:rPr lang="en-US" smtClean="0"/>
              <a:t>‹#›</a:t>
            </a:fld>
            <a:endParaRPr lang="en-US"/>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51922"/>
            <a:ext cx="7772400" cy="1470025"/>
          </a:xfrm>
        </p:spPr>
        <p:txBody>
          <a:bodyPr/>
          <a:lstStyle/>
          <a:p>
            <a:r>
              <a:rPr lang="en-US" dirty="0" smtClean="0"/>
              <a:t>Writing Strong </a:t>
            </a:r>
            <a:br>
              <a:rPr lang="en-US" dirty="0" smtClean="0"/>
            </a:br>
            <a:r>
              <a:rPr lang="en-US" dirty="0" smtClean="0"/>
              <a:t>5-Paragraph Essays</a:t>
            </a:r>
            <a:endParaRPr lang="en-US" dirty="0"/>
          </a:p>
        </p:txBody>
      </p:sp>
      <p:sp>
        <p:nvSpPr>
          <p:cNvPr id="3" name="Subtitle 2"/>
          <p:cNvSpPr>
            <a:spLocks noGrp="1"/>
          </p:cNvSpPr>
          <p:nvPr>
            <p:ph type="subTitle" idx="1"/>
          </p:nvPr>
        </p:nvSpPr>
        <p:spPr/>
        <p:txBody>
          <a:bodyPr/>
          <a:lstStyle/>
          <a:p>
            <a:endParaRPr lang="en-US" dirty="0" smtClean="0"/>
          </a:p>
          <a:p>
            <a:r>
              <a:rPr lang="en-US" dirty="0" smtClean="0"/>
              <a:t>December 10, 2011</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1151922"/>
            <a:ext cx="8229600" cy="4974241"/>
          </a:xfrm>
        </p:spPr>
        <p:txBody>
          <a:bodyPr/>
          <a:lstStyle/>
          <a:p>
            <a:pPr algn="ctr">
              <a:buNone/>
            </a:pPr>
            <a:r>
              <a:rPr lang="en-US" b="1" u="sng" cap="all" dirty="0"/>
              <a:t>Ways to Grab </a:t>
            </a:r>
            <a:r>
              <a:rPr lang="en-US" b="1" u="sng" cap="all" dirty="0" smtClean="0"/>
              <a:t>Attention</a:t>
            </a:r>
          </a:p>
          <a:p>
            <a:pPr algn="ctr">
              <a:buNone/>
            </a:pPr>
            <a:endParaRPr lang="en-US" dirty="0" smtClean="0"/>
          </a:p>
          <a:p>
            <a:pPr marL="514350" indent="-514350" algn="ctr">
              <a:buAutoNum type="arabicParenBoth"/>
            </a:pPr>
            <a:r>
              <a:rPr lang="en-US" i="1" dirty="0" smtClean="0"/>
              <a:t>very </a:t>
            </a:r>
            <a:r>
              <a:rPr lang="en-US" i="1" dirty="0"/>
              <a:t>short </a:t>
            </a:r>
            <a:r>
              <a:rPr lang="en-US" i="1" dirty="0" smtClean="0"/>
              <a:t>anecdote</a:t>
            </a:r>
          </a:p>
          <a:p>
            <a:pPr marL="514350" indent="-514350" algn="ctr">
              <a:buNone/>
            </a:pPr>
            <a:endParaRPr lang="en-US" i="1" dirty="0" smtClean="0"/>
          </a:p>
          <a:p>
            <a:pPr algn="ctr">
              <a:buNone/>
            </a:pPr>
            <a:r>
              <a:rPr lang="en-US" b="1" i="1" dirty="0"/>
              <a:t>(2) </a:t>
            </a:r>
            <a:r>
              <a:rPr lang="en-US" i="1" dirty="0" smtClean="0"/>
              <a:t>quote</a:t>
            </a:r>
          </a:p>
          <a:p>
            <a:pPr algn="ctr">
              <a:buNone/>
            </a:pPr>
            <a:endParaRPr lang="en-US" i="1" dirty="0" smtClean="0"/>
          </a:p>
          <a:p>
            <a:pPr algn="ctr">
              <a:buNone/>
            </a:pPr>
            <a:r>
              <a:rPr lang="en-US" b="1" i="1" dirty="0"/>
              <a:t>(3) </a:t>
            </a:r>
            <a:r>
              <a:rPr lang="en-US" i="1" dirty="0"/>
              <a:t>interesting fact or statistic</a:t>
            </a:r>
          </a:p>
          <a:p>
            <a:pPr>
              <a:buNone/>
            </a:pP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lstStyle/>
          <a:p>
            <a:pPr algn="ctr">
              <a:buNone/>
            </a:pPr>
            <a:r>
              <a:rPr lang="en-US" dirty="0" smtClean="0"/>
              <a:t>Read the following slides for example introductory paragraphs on the effects of love.</a:t>
            </a:r>
          </a:p>
          <a:p>
            <a:pPr algn="ctr">
              <a:buNone/>
            </a:pPr>
            <a:endParaRPr lang="en-US" dirty="0" smtClean="0"/>
          </a:p>
          <a:p>
            <a:pPr algn="ctr">
              <a:buNone/>
            </a:pPr>
            <a:r>
              <a:rPr lang="en-US" dirty="0" smtClean="0"/>
              <a:t>Watch for how they grab the reader’s attention, tell why it’s important, and create a strong thesis statement.</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274638"/>
            <a:ext cx="8229600" cy="5372983"/>
          </a:xfrm>
        </p:spPr>
        <p:txBody>
          <a:bodyPr>
            <a:noAutofit/>
          </a:bodyPr>
          <a:lstStyle/>
          <a:p>
            <a:pPr algn="ctr">
              <a:buNone/>
            </a:pPr>
            <a:r>
              <a:rPr lang="en-US" sz="2400" dirty="0"/>
              <a:t>“Honey, I just don’t think we belong together anymore…”  I held the phone against my ear, disbelieving the words I had just heard.  I was waiting for Marcus to say, “Just kidding! April Fools!” but there was only silence.  Suddenly, my hand began to shake and the phone dropped to the floor.  I had never felt such pain as that evening or the many months that followed.]  I wish someone had told me sooner how much love can hurt.  Like me, most teens have no idea what they are getting into when they start a relationship.  Before I ever fell in love, I only thought of the wonderful effects of love, like butterflies in your stomach and having someone to praise you.  My relationship with Marcus showed me that many of the effects of love are actually negative.  Some of the common negative effects of love, which teens should be prepared to face are the pain of heartbreak, loss of individuality, and isolation from friends</a:t>
            </a:r>
            <a:r>
              <a:rPr lang="en-US" sz="2400" u="sng" dirty="0"/>
              <a:t>. </a:t>
            </a:r>
            <a:endParaRPr lang="en-US" sz="2400" dirty="0"/>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753180"/>
            <a:ext cx="8229600" cy="5372983"/>
          </a:xfrm>
        </p:spPr>
        <p:txBody>
          <a:bodyPr>
            <a:normAutofit fontScale="85000" lnSpcReduction="10000"/>
          </a:bodyPr>
          <a:lstStyle/>
          <a:p>
            <a:pPr algn="ctr">
              <a:buNone/>
            </a:pPr>
            <a:r>
              <a:rPr lang="en-US" dirty="0"/>
              <a:t>Lao Tzu once said, “Being loved by someone deeply gives you</a:t>
            </a:r>
            <a:r>
              <a:rPr lang="en-US" i="1" dirty="0"/>
              <a:t> </a:t>
            </a:r>
            <a:r>
              <a:rPr lang="en-US" dirty="0"/>
              <a:t>courage</a:t>
            </a:r>
            <a:r>
              <a:rPr lang="en-US" i="1" dirty="0"/>
              <a:t>.</a:t>
            </a:r>
            <a:r>
              <a:rPr lang="en-US" dirty="0"/>
              <a:t>"  So often, in books or movies, we see love transform ordinary people into courageous heroes, just as Lao Tzu suggests.]  It happens throughout the world and throughout history, and it is only one of love’s many effects.  Strangely most of us never stop to consider the fact that love has such incredible effects.  If we did, perhaps more of us would strive to find love and fight to keep it.  In fact, love is one of the most powerful forces in the universe, and it has many positive effects including bringing people happiness, making people selfless, and giving people courage.</a:t>
            </a:r>
            <a:r>
              <a:rPr lang="en-US" dirty="0" smtClean="0"/>
              <a:t> </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708876"/>
            <a:ext cx="8229600" cy="5417288"/>
          </a:xfrm>
        </p:spPr>
        <p:txBody>
          <a:bodyPr>
            <a:normAutofit fontScale="85000" lnSpcReduction="20000"/>
          </a:bodyPr>
          <a:lstStyle/>
          <a:p>
            <a:pPr algn="ctr">
              <a:buNone/>
            </a:pPr>
            <a:r>
              <a:rPr lang="en-US" dirty="0"/>
              <a:t>Married men are half as likely to commit suicide as women and have a much lower likelihood of dying early than single men.  Few people realize this shocking advantage of marriage and of love.]  We rarely stop to consider that it is such a strong emotion that it could actually save our lives, despite the fact that every song on the radio and every movie in cinemas seems to be about love!  In fact, love has many effects that people often overlook, some of which are positive and some of which are negative. The most important effects of love include its incredible ability to help people become themselves, to motivate people to work hard for success, and to make people act kindly towards others.</a:t>
            </a:r>
          </a:p>
          <a:p>
            <a:pPr>
              <a:buNone/>
            </a:pP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lgn="ctr">
              <a:buNone/>
            </a:pPr>
            <a:r>
              <a:rPr lang="en-US" dirty="0" smtClean="0"/>
              <a:t>Which was your favorite introduction?</a:t>
            </a:r>
          </a:p>
          <a:p>
            <a:pPr algn="ctr">
              <a:buNone/>
            </a:pPr>
            <a:endParaRPr lang="en-US" dirty="0" smtClean="0"/>
          </a:p>
          <a:p>
            <a:pPr algn="ctr">
              <a:buNone/>
            </a:pPr>
            <a:endParaRPr lang="en-US" dirty="0" smtClean="0"/>
          </a:p>
          <a:p>
            <a:pPr algn="ctr">
              <a:buNone/>
            </a:pPr>
            <a:r>
              <a:rPr lang="en-US" dirty="0" smtClean="0"/>
              <a:t>Why?</a:t>
            </a: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lgn="ctr">
              <a:buNone/>
            </a:pPr>
            <a:r>
              <a:rPr lang="en-US" sz="5400" dirty="0" smtClean="0"/>
              <a:t>Now read over your introduction and see what you can add to make it stronger!</a:t>
            </a:r>
            <a:endParaRPr lang="en-US" sz="5400" dirty="0"/>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lgn="ctr">
              <a:buNone/>
            </a:pPr>
            <a:r>
              <a:rPr lang="en-US" dirty="0" smtClean="0"/>
              <a:t>Okay.. now that you have your introduction all set, it’s time to move on to…</a:t>
            </a:r>
          </a:p>
          <a:p>
            <a:pPr algn="ctr">
              <a:buNone/>
            </a:pPr>
            <a:endParaRPr lang="en-US" dirty="0" smtClean="0"/>
          </a:p>
          <a:p>
            <a:pPr algn="ctr">
              <a:buNone/>
            </a:pPr>
            <a:endParaRPr lang="en-US" dirty="0" smtClean="0"/>
          </a:p>
          <a:p>
            <a:pPr algn="ctr">
              <a:buNone/>
            </a:pPr>
            <a:r>
              <a:rPr lang="en-US" sz="4000" dirty="0" smtClean="0"/>
              <a:t>BODY PARAGRAPHS!</a:t>
            </a:r>
            <a:endParaRPr lang="en-US" sz="4000" dirty="0"/>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1048546"/>
            <a:ext cx="8229600" cy="5077618"/>
          </a:xfrm>
        </p:spPr>
        <p:txBody>
          <a:bodyPr/>
          <a:lstStyle/>
          <a:p>
            <a:pPr algn="ctr">
              <a:buNone/>
            </a:pPr>
            <a:r>
              <a:rPr lang="en-US" dirty="0"/>
              <a:t>In a 5–Paragraph essay,</a:t>
            </a:r>
            <a:r>
              <a:rPr lang="en-US" dirty="0" smtClean="0"/>
              <a:t> most of </a:t>
            </a:r>
            <a:r>
              <a:rPr lang="en-US" dirty="0"/>
              <a:t>your information and evidence comes in the </a:t>
            </a:r>
            <a:r>
              <a:rPr lang="en-US" b="1" dirty="0"/>
              <a:t>body paragraphs</a:t>
            </a:r>
            <a:r>
              <a:rPr lang="en-US" dirty="0"/>
              <a:t>. </a:t>
            </a:r>
            <a:r>
              <a:rPr lang="en-US" dirty="0" smtClean="0"/>
              <a:t> </a:t>
            </a:r>
          </a:p>
          <a:p>
            <a:pPr algn="ctr">
              <a:buNone/>
            </a:pPr>
            <a:endParaRPr lang="en-US" dirty="0"/>
          </a:p>
          <a:p>
            <a:pPr algn="ctr">
              <a:buNone/>
            </a:pPr>
            <a:r>
              <a:rPr lang="en-US" dirty="0" smtClean="0"/>
              <a:t>The </a:t>
            </a:r>
            <a:r>
              <a:rPr lang="en-US" dirty="0"/>
              <a:t>body paragraphs are the three middle paragraphs in the essay. </a:t>
            </a:r>
            <a:r>
              <a:rPr lang="en-US" dirty="0" smtClean="0"/>
              <a:t> </a:t>
            </a:r>
          </a:p>
          <a:p>
            <a:pPr algn="ctr">
              <a:buNone/>
            </a:pPr>
            <a:endParaRPr lang="en-US" dirty="0"/>
          </a:p>
          <a:p>
            <a:pPr algn="ctr">
              <a:buNone/>
            </a:pPr>
            <a:r>
              <a:rPr lang="en-US" dirty="0" smtClean="0"/>
              <a:t>They </a:t>
            </a:r>
            <a:r>
              <a:rPr lang="en-US" dirty="0"/>
              <a:t>come after the introduction and before the conclusion.  </a:t>
            </a:r>
          </a:p>
          <a:p>
            <a:pPr>
              <a:buNone/>
            </a:pPr>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753180"/>
            <a:ext cx="8229600" cy="5372983"/>
          </a:xfrm>
        </p:spPr>
        <p:txBody>
          <a:bodyPr>
            <a:normAutofit lnSpcReduction="10000"/>
          </a:bodyPr>
          <a:lstStyle/>
          <a:p>
            <a:pPr algn="ctr">
              <a:buNone/>
            </a:pPr>
            <a:r>
              <a:rPr lang="en-US" dirty="0"/>
              <a:t>It is important that (like your thesis) each body paragraph is </a:t>
            </a:r>
            <a:r>
              <a:rPr lang="en-US" i="1" dirty="0"/>
              <a:t>focused</a:t>
            </a:r>
            <a:r>
              <a:rPr lang="en-US" dirty="0"/>
              <a:t> and talks about just one idea. </a:t>
            </a:r>
            <a:r>
              <a:rPr lang="en-US" dirty="0" smtClean="0"/>
              <a:t> </a:t>
            </a:r>
          </a:p>
          <a:p>
            <a:pPr algn="ctr">
              <a:buNone/>
            </a:pPr>
            <a:endParaRPr lang="en-US" dirty="0"/>
          </a:p>
          <a:p>
            <a:pPr algn="ctr">
              <a:buNone/>
            </a:pPr>
            <a:r>
              <a:rPr lang="en-US" dirty="0" smtClean="0"/>
              <a:t>This </a:t>
            </a:r>
            <a:r>
              <a:rPr lang="en-US" dirty="0"/>
              <a:t>is easy to do because each body paragraph matches up with one of the three reasons or points in your thesis. </a:t>
            </a:r>
            <a:r>
              <a:rPr lang="en-US" dirty="0" smtClean="0"/>
              <a:t> </a:t>
            </a:r>
          </a:p>
          <a:p>
            <a:pPr algn="ctr">
              <a:buNone/>
            </a:pPr>
            <a:endParaRPr lang="en-US" dirty="0"/>
          </a:p>
          <a:p>
            <a:pPr algn="ctr">
              <a:buNone/>
            </a:pPr>
            <a:r>
              <a:rPr lang="en-US" dirty="0" smtClean="0"/>
              <a:t>A </a:t>
            </a:r>
            <a:r>
              <a:rPr lang="en-US" dirty="0"/>
              <a:t>body paragraph picks one of the points from the thesis and explains it and provides</a:t>
            </a:r>
            <a:r>
              <a:rPr lang="en-US" dirty="0" smtClean="0"/>
              <a:t> evidence to </a:t>
            </a:r>
            <a:r>
              <a:rPr lang="en-US" dirty="0"/>
              <a:t>prove it.</a:t>
            </a:r>
          </a:p>
          <a:p>
            <a:pPr>
              <a:buNone/>
            </a:pP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5 Parts of an Essay</a:t>
            </a:r>
            <a:endParaRPr lang="en-US" dirty="0"/>
          </a:p>
        </p:txBody>
      </p:sp>
      <p:sp>
        <p:nvSpPr>
          <p:cNvPr id="3" name="Content Placeholder 2"/>
          <p:cNvSpPr>
            <a:spLocks noGrp="1"/>
          </p:cNvSpPr>
          <p:nvPr>
            <p:ph idx="1"/>
          </p:nvPr>
        </p:nvSpPr>
        <p:spPr/>
        <p:txBody>
          <a:bodyPr>
            <a:normAutofit fontScale="92500" lnSpcReduction="20000"/>
          </a:bodyPr>
          <a:lstStyle/>
          <a:p>
            <a:pPr>
              <a:buNone/>
            </a:pPr>
            <a:r>
              <a:rPr lang="en-US" dirty="0" smtClean="0"/>
              <a:t>Paragraph 1: Introduction</a:t>
            </a:r>
          </a:p>
          <a:p>
            <a:pPr>
              <a:buNone/>
            </a:pPr>
            <a:endParaRPr lang="en-US" dirty="0" smtClean="0"/>
          </a:p>
          <a:p>
            <a:pPr>
              <a:buNone/>
            </a:pPr>
            <a:r>
              <a:rPr lang="en-US" dirty="0" smtClean="0"/>
              <a:t>Paragraph 2: 1</a:t>
            </a:r>
            <a:r>
              <a:rPr lang="en-US" baseline="30000" dirty="0" smtClean="0"/>
              <a:t>st</a:t>
            </a:r>
            <a:r>
              <a:rPr lang="en-US" dirty="0" smtClean="0"/>
              <a:t> Cause</a:t>
            </a:r>
          </a:p>
          <a:p>
            <a:pPr>
              <a:buNone/>
            </a:pPr>
            <a:endParaRPr lang="en-US" dirty="0" smtClean="0"/>
          </a:p>
          <a:p>
            <a:pPr>
              <a:buNone/>
            </a:pPr>
            <a:r>
              <a:rPr lang="en-US" dirty="0" smtClean="0"/>
              <a:t>Paragraph 3: 2</a:t>
            </a:r>
            <a:r>
              <a:rPr lang="en-US" baseline="30000" dirty="0" smtClean="0"/>
              <a:t>nd</a:t>
            </a:r>
            <a:r>
              <a:rPr lang="en-US" dirty="0" smtClean="0"/>
              <a:t> Cause</a:t>
            </a:r>
          </a:p>
          <a:p>
            <a:pPr>
              <a:buNone/>
            </a:pPr>
            <a:endParaRPr lang="en-US" dirty="0" smtClean="0"/>
          </a:p>
          <a:p>
            <a:pPr>
              <a:buNone/>
            </a:pPr>
            <a:r>
              <a:rPr lang="en-US" dirty="0" smtClean="0"/>
              <a:t>Paragraph 4: 3</a:t>
            </a:r>
            <a:r>
              <a:rPr lang="en-US" baseline="30000" dirty="0" smtClean="0"/>
              <a:t>rd</a:t>
            </a:r>
            <a:r>
              <a:rPr lang="en-US" dirty="0" smtClean="0"/>
              <a:t> Cause </a:t>
            </a:r>
          </a:p>
          <a:p>
            <a:pPr>
              <a:buNone/>
            </a:pPr>
            <a:endParaRPr lang="en-US" dirty="0" smtClean="0"/>
          </a:p>
          <a:p>
            <a:pPr>
              <a:buNone/>
            </a:pPr>
            <a:r>
              <a:rPr lang="en-US" dirty="0" smtClean="0"/>
              <a:t>Paragraph </a:t>
            </a:r>
            <a:r>
              <a:rPr lang="en-US" dirty="0"/>
              <a:t>5</a:t>
            </a:r>
            <a:r>
              <a:rPr lang="en-US" dirty="0" smtClean="0"/>
              <a:t>: Conclusion</a:t>
            </a:r>
          </a:p>
          <a:p>
            <a:pPr>
              <a:buNone/>
            </a:pPr>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For example, look at this thesis: </a:t>
            </a:r>
            <a:endParaRPr lang="en-US" dirty="0"/>
          </a:p>
        </p:txBody>
      </p:sp>
      <p:sp>
        <p:nvSpPr>
          <p:cNvPr id="3" name="Content Placeholder 2"/>
          <p:cNvSpPr>
            <a:spLocks noGrp="1"/>
          </p:cNvSpPr>
          <p:nvPr>
            <p:ph idx="1"/>
          </p:nvPr>
        </p:nvSpPr>
        <p:spPr/>
        <p:txBody>
          <a:bodyPr/>
          <a:lstStyle/>
          <a:p>
            <a:pPr algn="ctr">
              <a:buNone/>
            </a:pPr>
            <a:endParaRPr lang="en-US" i="1" dirty="0" smtClean="0"/>
          </a:p>
          <a:p>
            <a:pPr algn="ctr">
              <a:buNone/>
            </a:pPr>
            <a:r>
              <a:rPr lang="en-US" i="1" dirty="0" smtClean="0"/>
              <a:t>“</a:t>
            </a:r>
            <a:r>
              <a:rPr lang="en-US" i="1" dirty="0"/>
              <a:t>Although many believe marijuana to be a harmless herb, marijuana is a dangerous drug because it contains toxins that can poison the body, it damages your judgment, and it can lead to using more harmful drugs.” </a:t>
            </a:r>
            <a:r>
              <a:rPr lang="en-US" dirty="0"/>
              <a:t> </a:t>
            </a:r>
          </a:p>
          <a:p>
            <a:pPr>
              <a:buNone/>
            </a:pPr>
            <a:endParaRPr lang="en-US" dirty="0"/>
          </a:p>
        </p:txBody>
      </p:sp>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24901"/>
            <a:ext cx="8229600" cy="6202660"/>
          </a:xfrm>
        </p:spPr>
        <p:txBody>
          <a:bodyPr>
            <a:normAutofit fontScale="85000" lnSpcReduction="20000"/>
          </a:bodyPr>
          <a:lstStyle/>
          <a:p>
            <a:pPr algn="ctr">
              <a:buNone/>
            </a:pPr>
            <a:r>
              <a:rPr lang="en-US" dirty="0"/>
              <a:t>In an essay that has this as a thesis:</a:t>
            </a:r>
            <a:r>
              <a:rPr lang="en-US" dirty="0" smtClean="0"/>
              <a:t> </a:t>
            </a:r>
          </a:p>
          <a:p>
            <a:pPr algn="ctr">
              <a:buNone/>
            </a:pPr>
            <a:endParaRPr lang="en-US" dirty="0"/>
          </a:p>
          <a:p>
            <a:pPr algn="ctr">
              <a:buNone/>
            </a:pPr>
            <a:r>
              <a:rPr lang="en-US" dirty="0" smtClean="0"/>
              <a:t>The </a:t>
            </a:r>
            <a:r>
              <a:rPr lang="en-US" b="1" dirty="0"/>
              <a:t>FIRST</a:t>
            </a:r>
            <a:r>
              <a:rPr lang="en-US" dirty="0"/>
              <a:t> body paragraph would be about the toxins in marijuana that can hurt a person’s body. </a:t>
            </a:r>
            <a:r>
              <a:rPr lang="en-US" dirty="0" smtClean="0"/>
              <a:t> </a:t>
            </a:r>
          </a:p>
          <a:p>
            <a:pPr algn="ctr">
              <a:buNone/>
            </a:pPr>
            <a:endParaRPr lang="en-US" dirty="0"/>
          </a:p>
          <a:p>
            <a:pPr algn="ctr">
              <a:buNone/>
            </a:pPr>
            <a:r>
              <a:rPr lang="en-US" dirty="0" smtClean="0"/>
              <a:t>The </a:t>
            </a:r>
            <a:r>
              <a:rPr lang="en-US" b="1" dirty="0"/>
              <a:t>SECOND</a:t>
            </a:r>
            <a:r>
              <a:rPr lang="en-US" dirty="0"/>
              <a:t> body paragraph would be about how marijuana can damage your judgment and make you do stupid things. </a:t>
            </a:r>
            <a:r>
              <a:rPr lang="en-US" dirty="0" smtClean="0"/>
              <a:t> </a:t>
            </a:r>
          </a:p>
          <a:p>
            <a:pPr algn="ctr">
              <a:buNone/>
            </a:pPr>
            <a:endParaRPr lang="en-US" dirty="0"/>
          </a:p>
          <a:p>
            <a:pPr algn="ctr">
              <a:buNone/>
            </a:pPr>
            <a:r>
              <a:rPr lang="en-US" dirty="0" smtClean="0"/>
              <a:t>The </a:t>
            </a:r>
            <a:r>
              <a:rPr lang="en-US" b="1" dirty="0"/>
              <a:t>THIRD</a:t>
            </a:r>
            <a:r>
              <a:rPr lang="en-US" dirty="0"/>
              <a:t> body paragraph would be about how marijuana is a “gateway” drug that leads to using harder drugs. </a:t>
            </a:r>
            <a:r>
              <a:rPr lang="en-US" dirty="0" smtClean="0"/>
              <a:t> </a:t>
            </a:r>
          </a:p>
          <a:p>
            <a:pPr algn="ctr">
              <a:buNone/>
            </a:pPr>
            <a:endParaRPr lang="en-US" dirty="0"/>
          </a:p>
          <a:p>
            <a:pPr algn="ctr">
              <a:buNone/>
            </a:pPr>
            <a:r>
              <a:rPr lang="en-US" dirty="0" smtClean="0"/>
              <a:t>Notice </a:t>
            </a:r>
            <a:r>
              <a:rPr lang="en-US" dirty="0"/>
              <a:t>that the order of the body paragraphs follows the order of the three reasons in the thesis statement.  </a:t>
            </a:r>
          </a:p>
          <a:p>
            <a:pPr>
              <a:buNone/>
            </a:pPr>
            <a:endParaRPr lang="en-US" dirty="0"/>
          </a:p>
        </p:txBody>
      </p:sp>
    </p:spTree>
  </p:cSld>
  <p:clrMapOvr>
    <a:masterClrMapping/>
  </p:clrMapOvr>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812254"/>
            <a:ext cx="8229600" cy="5313910"/>
          </a:xfrm>
        </p:spPr>
        <p:txBody>
          <a:bodyPr/>
          <a:lstStyle/>
          <a:p>
            <a:pPr algn="ctr">
              <a:buNone/>
            </a:pPr>
            <a:r>
              <a:rPr lang="en-US" dirty="0"/>
              <a:t>Body paragraphs are often filled with quotes, evidence, and strong statements.  It is here that you get your chance to prove what you said in your thesis is the truth</a:t>
            </a:r>
            <a:r>
              <a:rPr lang="en-US" dirty="0" smtClean="0"/>
              <a:t>.</a:t>
            </a:r>
          </a:p>
          <a:p>
            <a:pPr algn="ctr">
              <a:buNone/>
            </a:pPr>
            <a:endParaRPr lang="en-US" dirty="0"/>
          </a:p>
          <a:p>
            <a:pPr algn="ctr">
              <a:buNone/>
            </a:pPr>
            <a:r>
              <a:rPr lang="en-US" dirty="0" smtClean="0"/>
              <a:t>  </a:t>
            </a:r>
            <a:r>
              <a:rPr lang="en-US" dirty="0"/>
              <a:t>You are trying to make it so no one could possibly argue against what you are saying!  It is your chance to </a:t>
            </a:r>
            <a:r>
              <a:rPr lang="en-US" b="1" dirty="0"/>
              <a:t>TEST</a:t>
            </a:r>
            <a:r>
              <a:rPr lang="en-US" dirty="0"/>
              <a:t> the strength of your thesis.</a:t>
            </a:r>
          </a:p>
          <a:p>
            <a:pPr>
              <a:buNone/>
            </a:pPr>
            <a:endParaRPr lang="en-US" dirty="0"/>
          </a:p>
        </p:txBody>
      </p:sp>
    </p:spTree>
  </p:cSld>
  <p:clrMapOvr>
    <a:masterClrMapping/>
  </p:clrMapOvr>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1143000"/>
          </a:xfrm>
        </p:spPr>
        <p:txBody>
          <a:bodyPr>
            <a:normAutofit fontScale="90000"/>
          </a:bodyPr>
          <a:lstStyle/>
          <a:p>
            <a:r>
              <a:rPr lang="en-US" b="1" dirty="0"/>
              <a:t> </a:t>
            </a:r>
            <a:r>
              <a:rPr lang="en-US" dirty="0"/>
              <a:t/>
            </a:r>
            <a:br>
              <a:rPr lang="en-US" dirty="0"/>
            </a:br>
            <a:r>
              <a:rPr lang="en-US" b="1" u="sng" dirty="0"/>
              <a:t>Remember T.E.S.T.</a:t>
            </a:r>
            <a:r>
              <a:rPr lang="en-US" dirty="0"/>
              <a:t/>
            </a:r>
            <a:br>
              <a:rPr lang="en-US" dirty="0"/>
            </a:br>
            <a:endParaRPr lang="en-US" dirty="0"/>
          </a:p>
        </p:txBody>
      </p:sp>
      <p:sp>
        <p:nvSpPr>
          <p:cNvPr id="3" name="Content Placeholder 2"/>
          <p:cNvSpPr>
            <a:spLocks noGrp="1"/>
          </p:cNvSpPr>
          <p:nvPr>
            <p:ph idx="1"/>
          </p:nvPr>
        </p:nvSpPr>
        <p:spPr>
          <a:xfrm>
            <a:off x="177195" y="1143000"/>
            <a:ext cx="8966805" cy="5428865"/>
          </a:xfrm>
        </p:spPr>
        <p:txBody>
          <a:bodyPr>
            <a:normAutofit fontScale="70000" lnSpcReduction="20000"/>
          </a:bodyPr>
          <a:lstStyle/>
          <a:p>
            <a:pPr>
              <a:buNone/>
            </a:pPr>
            <a:r>
              <a:rPr lang="en-US" dirty="0"/>
              <a:t>T </a:t>
            </a:r>
            <a:r>
              <a:rPr lang="en-US" dirty="0" err="1"/>
              <a:t>opic</a:t>
            </a:r>
            <a:r>
              <a:rPr lang="en-US" dirty="0"/>
              <a:t> Sentence – The topic sentence is the first sentence of a body paragraph.  It begins with a “start-off” (such as “first”, “second of all”, or “finally”) and then repeats one of the points of the thesis.  It is the main idea of the paragraph</a:t>
            </a:r>
            <a:r>
              <a:rPr lang="en-US" dirty="0" smtClean="0"/>
              <a:t>.</a:t>
            </a:r>
          </a:p>
          <a:p>
            <a:pPr>
              <a:buNone/>
            </a:pPr>
            <a:endParaRPr lang="en-US" dirty="0" smtClean="0"/>
          </a:p>
          <a:p>
            <a:pPr>
              <a:buNone/>
            </a:pPr>
            <a:r>
              <a:rPr lang="en-US" dirty="0"/>
              <a:t>E </a:t>
            </a:r>
            <a:r>
              <a:rPr lang="en-US" dirty="0" err="1"/>
              <a:t>vidence</a:t>
            </a:r>
            <a:r>
              <a:rPr lang="en-US" dirty="0"/>
              <a:t> – You must provide evidence to prove what you are saying.  You can quote something, provide textual evidence, or list facts and research.  Show that you have evidence to back up whatever you say</a:t>
            </a:r>
            <a:r>
              <a:rPr lang="en-US" dirty="0" smtClean="0"/>
              <a:t>.</a:t>
            </a:r>
          </a:p>
          <a:p>
            <a:pPr>
              <a:buNone/>
            </a:pPr>
            <a:endParaRPr lang="en-US" dirty="0" smtClean="0"/>
          </a:p>
          <a:p>
            <a:pPr>
              <a:buNone/>
            </a:pPr>
            <a:r>
              <a:rPr lang="en-US" dirty="0"/>
              <a:t>S </a:t>
            </a:r>
            <a:r>
              <a:rPr lang="en-US" dirty="0" err="1"/>
              <a:t>upport</a:t>
            </a:r>
            <a:r>
              <a:rPr lang="en-US" dirty="0"/>
              <a:t> – After you give a piece of “evidence” support it by explaining to the reader why it is important or why it proves you are correct</a:t>
            </a:r>
            <a:r>
              <a:rPr lang="en-US" dirty="0" smtClean="0"/>
              <a:t>.</a:t>
            </a:r>
          </a:p>
          <a:p>
            <a:pPr>
              <a:buNone/>
            </a:pPr>
            <a:endParaRPr lang="en-US" dirty="0" smtClean="0"/>
          </a:p>
          <a:p>
            <a:pPr>
              <a:buNone/>
            </a:pPr>
            <a:r>
              <a:rPr lang="en-US" dirty="0"/>
              <a:t>T </a:t>
            </a:r>
            <a:r>
              <a:rPr lang="en-US" dirty="0" err="1"/>
              <a:t>ransition</a:t>
            </a:r>
            <a:r>
              <a:rPr lang="en-US" dirty="0"/>
              <a:t> – The transition is the last sentence of the body paragraph.  It gives the reader a taste of what you are about to talk about in the next paragraph.  It makes the paper read smoothly.</a:t>
            </a:r>
          </a:p>
          <a:p>
            <a:pPr>
              <a:buNone/>
            </a:pPr>
            <a:endParaRPr lang="en-US" dirty="0"/>
          </a:p>
        </p:txBody>
      </p:sp>
    </p:spTree>
  </p:cSld>
  <p:clrMapOvr>
    <a:masterClrMapping/>
  </p:clrMapOvr>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b="1" dirty="0" smtClean="0"/>
              <a:t>Remember:  A Topic Sentence = [Start Off], [One Reason From Thesis]</a:t>
            </a:r>
            <a:endParaRPr lang="en-US" sz="3200" dirty="0"/>
          </a:p>
        </p:txBody>
      </p:sp>
      <p:sp>
        <p:nvSpPr>
          <p:cNvPr id="3" name="Content Placeholder 2"/>
          <p:cNvSpPr>
            <a:spLocks noGrp="1"/>
          </p:cNvSpPr>
          <p:nvPr>
            <p:ph idx="1"/>
          </p:nvPr>
        </p:nvSpPr>
        <p:spPr/>
        <p:txBody>
          <a:bodyPr>
            <a:normAutofit/>
          </a:bodyPr>
          <a:lstStyle/>
          <a:p>
            <a:pPr algn="ctr">
              <a:buNone/>
            </a:pPr>
            <a:r>
              <a:rPr lang="en-US" dirty="0" smtClean="0"/>
              <a:t/>
            </a:r>
            <a:br>
              <a:rPr lang="en-US" dirty="0" smtClean="0"/>
            </a:br>
            <a:endParaRPr lang="en-US" dirty="0" smtClean="0"/>
          </a:p>
          <a:p>
            <a:pPr algn="ctr">
              <a:buNone/>
            </a:pPr>
            <a:r>
              <a:rPr lang="en-US" dirty="0" smtClean="0"/>
              <a:t>For </a:t>
            </a:r>
            <a:r>
              <a:rPr lang="en-US" dirty="0"/>
              <a:t>example:</a:t>
            </a:r>
            <a:r>
              <a:rPr lang="en-US" dirty="0" smtClean="0"/>
              <a:t> </a:t>
            </a:r>
          </a:p>
          <a:p>
            <a:pPr algn="ctr">
              <a:buNone/>
            </a:pPr>
            <a:endParaRPr lang="en-US" dirty="0"/>
          </a:p>
          <a:p>
            <a:pPr algn="ctr">
              <a:buNone/>
            </a:pPr>
            <a:r>
              <a:rPr lang="en-US" dirty="0" smtClean="0"/>
              <a:t>“</a:t>
            </a:r>
            <a:r>
              <a:rPr lang="en-US" dirty="0"/>
              <a:t>First of all, marijuana contains harmful toxins that poison the body.”</a:t>
            </a:r>
            <a:br>
              <a:rPr lang="en-US" dirty="0"/>
            </a:br>
            <a:r>
              <a:rPr lang="en-US" dirty="0" smtClean="0"/>
              <a:t/>
            </a:r>
            <a:br>
              <a:rPr lang="en-US" dirty="0" smtClean="0"/>
            </a:br>
            <a:endParaRPr lang="en-US" dirty="0"/>
          </a:p>
        </p:txBody>
      </p:sp>
    </p:spTree>
  </p:cSld>
  <p:clrMapOvr>
    <a:masterClrMapping/>
  </p:clrMapOvr>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871326"/>
            <a:ext cx="8229600" cy="5254837"/>
          </a:xfrm>
        </p:spPr>
        <p:txBody>
          <a:bodyPr>
            <a:normAutofit/>
          </a:bodyPr>
          <a:lstStyle/>
          <a:p>
            <a:pPr algn="ctr">
              <a:buNone/>
            </a:pPr>
            <a:endParaRPr lang="en-US" dirty="0" smtClean="0"/>
          </a:p>
          <a:p>
            <a:pPr algn="ctr">
              <a:buNone/>
            </a:pPr>
            <a:endParaRPr lang="en-US" dirty="0"/>
          </a:p>
          <a:p>
            <a:pPr algn="ctr">
              <a:buNone/>
            </a:pPr>
            <a:r>
              <a:rPr lang="en-US" dirty="0" smtClean="0"/>
              <a:t>Examples of “Start-Offs”: First, Second, Third, Firstly, Secondly, Thirdly, First of all, Second of all, Third of all, To begin, Next, Lastly, Finally… </a:t>
            </a:r>
          </a:p>
          <a:p>
            <a:pPr algn="ctr">
              <a:buNone/>
            </a:pPr>
            <a:endParaRPr lang="en-US" dirty="0" smtClean="0"/>
          </a:p>
          <a:p>
            <a:pPr>
              <a:buNone/>
            </a:pPr>
            <a:endParaRPr lang="en-US" dirty="0"/>
          </a:p>
        </p:txBody>
      </p:sp>
    </p:spTree>
  </p:cSld>
  <p:clrMapOvr>
    <a:masterClrMapping/>
  </p:clrMapOvr>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lgn="ctr">
              <a:buNone/>
            </a:pPr>
            <a:endParaRPr lang="en-US" dirty="0" smtClean="0"/>
          </a:p>
          <a:p>
            <a:pPr algn="ctr">
              <a:buNone/>
            </a:pPr>
            <a:r>
              <a:rPr lang="en-US" dirty="0" smtClean="0"/>
              <a:t>A transition always leads to your next point in an obvious way.  If the next paragraph is the conclusion you might write, “</a:t>
            </a:r>
            <a:r>
              <a:rPr lang="en-US" b="1" dirty="0" smtClean="0"/>
              <a:t>This all leads to my conclusion.</a:t>
            </a:r>
            <a:r>
              <a:rPr lang="en-US" dirty="0" smtClean="0"/>
              <a:t>”</a:t>
            </a:r>
          </a:p>
          <a:p>
            <a:pPr>
              <a:buNone/>
            </a:pPr>
            <a:endParaRPr lang="en-US" dirty="0"/>
          </a:p>
        </p:txBody>
      </p:sp>
    </p:spTree>
  </p:cSld>
  <p:clrMapOvr>
    <a:masterClrMapping/>
  </p:clrMapOvr>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lgn="ctr">
              <a:buNone/>
            </a:pPr>
            <a:r>
              <a:rPr lang="en-US" dirty="0" smtClean="0"/>
              <a:t>Then, you need evidence.</a:t>
            </a:r>
          </a:p>
          <a:p>
            <a:pPr algn="ctr">
              <a:buNone/>
            </a:pPr>
            <a:endParaRPr lang="en-US" dirty="0" smtClean="0"/>
          </a:p>
          <a:p>
            <a:pPr algn="ctr">
              <a:buNone/>
            </a:pPr>
            <a:endParaRPr lang="en-US" dirty="0" smtClean="0"/>
          </a:p>
          <a:p>
            <a:pPr algn="ctr">
              <a:buNone/>
            </a:pPr>
            <a:r>
              <a:rPr lang="en-US" sz="4000" dirty="0" smtClean="0"/>
              <a:t>LOTS and LOTS of evidence!</a:t>
            </a:r>
            <a:endParaRPr lang="en-US" sz="4000" dirty="0"/>
          </a:p>
        </p:txBody>
      </p:sp>
    </p:spTree>
  </p:cSld>
  <p:clrMapOvr>
    <a:masterClrMapping/>
  </p:clrMapOvr>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lgn="ctr">
              <a:buNone/>
            </a:pPr>
            <a:r>
              <a:rPr lang="en-US" sz="5400" dirty="0" smtClean="0"/>
              <a:t>Now read over your 3 body paragraphs and see what you can add to </a:t>
            </a:r>
            <a:r>
              <a:rPr lang="en-US" sz="5400" smtClean="0"/>
              <a:t>make them </a:t>
            </a:r>
            <a:r>
              <a:rPr lang="en-US" sz="5400" dirty="0" smtClean="0"/>
              <a:t>stronger!</a:t>
            </a:r>
            <a:endParaRPr lang="en-US" sz="5400" dirty="0"/>
          </a:p>
        </p:txBody>
      </p:sp>
    </p:spTree>
  </p:cSld>
  <p:clrMapOvr>
    <a:masterClrMapping/>
  </p:clrMapOvr>
</p:sld>
</file>

<file path=ppt/slides/slide2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lgn="ctr">
              <a:buNone/>
            </a:pPr>
            <a:r>
              <a:rPr lang="en-US" dirty="0" smtClean="0"/>
              <a:t>Once you’ve written 3 strong body paragraphs, it’s time to wrap it all up!</a:t>
            </a:r>
          </a:p>
          <a:p>
            <a:pPr algn="ctr">
              <a:buNone/>
            </a:pPr>
            <a:endParaRPr lang="en-US" dirty="0" smtClean="0"/>
          </a:p>
          <a:p>
            <a:pPr algn="ctr">
              <a:buNone/>
            </a:pPr>
            <a:r>
              <a:rPr lang="en-US" dirty="0" smtClean="0"/>
              <a:t>On to your conclusion!</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Introductions</a:t>
            </a:r>
            <a:endParaRPr lang="en-US" dirty="0"/>
          </a:p>
        </p:txBody>
      </p:sp>
      <p:sp>
        <p:nvSpPr>
          <p:cNvPr id="3" name="Content Placeholder 2"/>
          <p:cNvSpPr>
            <a:spLocks noGrp="1"/>
          </p:cNvSpPr>
          <p:nvPr>
            <p:ph idx="1"/>
          </p:nvPr>
        </p:nvSpPr>
        <p:spPr/>
        <p:txBody>
          <a:bodyPr/>
          <a:lstStyle/>
          <a:p>
            <a:pPr algn="ctr">
              <a:buNone/>
            </a:pPr>
            <a:endParaRPr lang="en-US" b="1" dirty="0" smtClean="0"/>
          </a:p>
          <a:p>
            <a:pPr algn="ctr">
              <a:buNone/>
            </a:pPr>
            <a:r>
              <a:rPr lang="en-US" b="1" dirty="0" smtClean="0"/>
              <a:t>Read </a:t>
            </a:r>
            <a:r>
              <a:rPr lang="en-US" b="1" dirty="0"/>
              <a:t>the two paragraphs</a:t>
            </a:r>
            <a:r>
              <a:rPr lang="en-US" b="1" dirty="0" smtClean="0"/>
              <a:t> on the next slides.  </a:t>
            </a:r>
          </a:p>
          <a:p>
            <a:pPr algn="ctr">
              <a:buNone/>
            </a:pPr>
            <a:endParaRPr lang="en-US" b="1" dirty="0"/>
          </a:p>
          <a:p>
            <a:pPr algn="ctr">
              <a:buNone/>
            </a:pPr>
            <a:r>
              <a:rPr lang="en-US" b="1" dirty="0" smtClean="0"/>
              <a:t>They </a:t>
            </a:r>
            <a:r>
              <a:rPr lang="en-US" b="1" dirty="0"/>
              <a:t>are both introductions to an essay about the effects of love. </a:t>
            </a:r>
            <a:r>
              <a:rPr lang="en-US" b="1" dirty="0" smtClean="0"/>
              <a:t> </a:t>
            </a:r>
            <a:endParaRPr lang="en-US" dirty="0"/>
          </a:p>
        </p:txBody>
      </p:sp>
    </p:spTree>
  </p:cSld>
  <p:clrMapOvr>
    <a:masterClrMapping/>
  </p:clrMapOvr>
</p:sld>
</file>

<file path=ppt/slides/slide3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Conclusion</a:t>
            </a:r>
            <a:endParaRPr lang="en-US" dirty="0"/>
          </a:p>
        </p:txBody>
      </p:sp>
      <p:sp>
        <p:nvSpPr>
          <p:cNvPr id="3" name="Content Placeholder 2"/>
          <p:cNvSpPr>
            <a:spLocks noGrp="1"/>
          </p:cNvSpPr>
          <p:nvPr>
            <p:ph idx="1"/>
          </p:nvPr>
        </p:nvSpPr>
        <p:spPr/>
        <p:txBody>
          <a:bodyPr/>
          <a:lstStyle/>
          <a:p>
            <a:pPr algn="ctr">
              <a:buNone/>
            </a:pPr>
            <a:r>
              <a:rPr lang="en-US" dirty="0"/>
              <a:t>In a 5–Paragraph essay, the final push for your essay comes in the </a:t>
            </a:r>
            <a:r>
              <a:rPr lang="en-US" b="1" dirty="0"/>
              <a:t>conclusion paragraph</a:t>
            </a:r>
            <a:r>
              <a:rPr lang="en-US" dirty="0"/>
              <a:t>. </a:t>
            </a:r>
            <a:r>
              <a:rPr lang="en-US" dirty="0" smtClean="0"/>
              <a:t> </a:t>
            </a:r>
          </a:p>
          <a:p>
            <a:pPr algn="ctr">
              <a:buNone/>
            </a:pPr>
            <a:endParaRPr lang="en-US" dirty="0"/>
          </a:p>
          <a:p>
            <a:pPr algn="ctr">
              <a:buNone/>
            </a:pPr>
            <a:r>
              <a:rPr lang="en-US" dirty="0" smtClean="0"/>
              <a:t>The </a:t>
            </a:r>
            <a:r>
              <a:rPr lang="en-US" dirty="0"/>
              <a:t>conclusion paragraph is the final paragraph of your essay and it comes after the three body paragraphs.</a:t>
            </a:r>
          </a:p>
          <a:p>
            <a:pPr>
              <a:buNone/>
            </a:pPr>
            <a:endParaRPr lang="en-US" dirty="0"/>
          </a:p>
        </p:txBody>
      </p:sp>
    </p:spTree>
  </p:cSld>
  <p:clrMapOvr>
    <a:masterClrMapping/>
  </p:clrMapOvr>
</p:sld>
</file>

<file path=ppt/slides/slide3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1" y="274638"/>
            <a:ext cx="8963113" cy="6208618"/>
          </a:xfrm>
        </p:spPr>
        <p:txBody>
          <a:bodyPr>
            <a:normAutofit fontScale="85000" lnSpcReduction="10000"/>
          </a:bodyPr>
          <a:lstStyle/>
          <a:p>
            <a:pPr algn="ctr">
              <a:buNone/>
            </a:pPr>
            <a:r>
              <a:rPr lang="en-US" dirty="0"/>
              <a:t>It is important that your conclusion paragraph is similar to your introduction. </a:t>
            </a:r>
            <a:r>
              <a:rPr lang="en-US" dirty="0" smtClean="0"/>
              <a:t> </a:t>
            </a:r>
          </a:p>
          <a:p>
            <a:pPr algn="ctr">
              <a:buNone/>
            </a:pPr>
            <a:endParaRPr lang="en-US" dirty="0"/>
          </a:p>
          <a:p>
            <a:pPr algn="ctr">
              <a:buNone/>
            </a:pPr>
            <a:r>
              <a:rPr lang="en-US" dirty="0" smtClean="0"/>
              <a:t>Did </a:t>
            </a:r>
            <a:r>
              <a:rPr lang="en-US" dirty="0"/>
              <a:t>you ask a question for your hook?  Answer that question in your conclusion. </a:t>
            </a:r>
            <a:r>
              <a:rPr lang="en-US" dirty="0" smtClean="0"/>
              <a:t> </a:t>
            </a:r>
          </a:p>
          <a:p>
            <a:pPr algn="ctr">
              <a:buNone/>
            </a:pPr>
            <a:endParaRPr lang="en-US" dirty="0"/>
          </a:p>
          <a:p>
            <a:pPr algn="ctr">
              <a:buNone/>
            </a:pPr>
            <a:r>
              <a:rPr lang="en-US" dirty="0" smtClean="0"/>
              <a:t>Did </a:t>
            </a:r>
            <a:r>
              <a:rPr lang="en-US" dirty="0"/>
              <a:t>you tell a story or anecdote for your hook?  Give an ending (happy or sad) to that story or anecdote. </a:t>
            </a:r>
            <a:r>
              <a:rPr lang="en-US" dirty="0" smtClean="0"/>
              <a:t> </a:t>
            </a:r>
          </a:p>
          <a:p>
            <a:pPr algn="ctr">
              <a:buNone/>
            </a:pPr>
            <a:endParaRPr lang="en-US" dirty="0"/>
          </a:p>
          <a:p>
            <a:pPr algn="ctr">
              <a:buNone/>
            </a:pPr>
            <a:r>
              <a:rPr lang="en-US" dirty="0" smtClean="0"/>
              <a:t>Did </a:t>
            </a:r>
            <a:r>
              <a:rPr lang="en-US" dirty="0"/>
              <a:t>you give an amazing fact, statistic or statement?  Revisit it and shock your reader again. </a:t>
            </a:r>
            <a:r>
              <a:rPr lang="en-US" dirty="0" smtClean="0"/>
              <a:t> </a:t>
            </a:r>
          </a:p>
          <a:p>
            <a:pPr algn="ctr">
              <a:buNone/>
            </a:pPr>
            <a:endParaRPr lang="en-US" dirty="0"/>
          </a:p>
          <a:p>
            <a:pPr algn="ctr">
              <a:buNone/>
            </a:pPr>
            <a:r>
              <a:rPr lang="en-US" dirty="0" smtClean="0"/>
              <a:t>It </a:t>
            </a:r>
            <a:r>
              <a:rPr lang="en-US" dirty="0"/>
              <a:t>is important that your introductory paragraph and conclusion paragraph are </a:t>
            </a:r>
            <a:r>
              <a:rPr lang="en-US" i="1" dirty="0"/>
              <a:t>similar and</a:t>
            </a:r>
            <a:r>
              <a:rPr lang="en-US" i="1" dirty="0" smtClean="0"/>
              <a:t> connected.</a:t>
            </a:r>
            <a:endParaRPr lang="en-US" dirty="0"/>
          </a:p>
          <a:p>
            <a:pPr>
              <a:buNone/>
            </a:pPr>
            <a:endParaRPr lang="en-US" dirty="0"/>
          </a:p>
        </p:txBody>
      </p:sp>
    </p:spTree>
  </p:cSld>
  <p:clrMapOvr>
    <a:masterClrMapping/>
  </p:clrMapOvr>
</p:sld>
</file>

<file path=ppt/slides/slide3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620266"/>
            <a:ext cx="8229600" cy="5505897"/>
          </a:xfrm>
        </p:spPr>
        <p:txBody>
          <a:bodyPr>
            <a:normAutofit fontScale="92500" lnSpcReduction="10000"/>
          </a:bodyPr>
          <a:lstStyle/>
          <a:p>
            <a:pPr algn="ctr">
              <a:buNone/>
            </a:pPr>
            <a:r>
              <a:rPr lang="en-US" sz="4000" dirty="0"/>
              <a:t>You want to start off your conclusion with a sum-up sentence. </a:t>
            </a:r>
            <a:r>
              <a:rPr lang="en-US" sz="4000" dirty="0" smtClean="0"/>
              <a:t> </a:t>
            </a:r>
          </a:p>
          <a:p>
            <a:pPr algn="ctr">
              <a:buNone/>
            </a:pPr>
            <a:endParaRPr lang="en-US" sz="4000" dirty="0"/>
          </a:p>
          <a:p>
            <a:pPr algn="ctr">
              <a:buNone/>
            </a:pPr>
            <a:r>
              <a:rPr lang="en-US" sz="4000" dirty="0" smtClean="0"/>
              <a:t>A </a:t>
            </a:r>
            <a:r>
              <a:rPr lang="en-US" sz="4000" dirty="0"/>
              <a:t>sum-up sentence is very easy to make.  You use a “start-off” (just like in topic sentences) that is appropriate for a conclusion paragraph (such as “in conclusion”) and then you re-write your </a:t>
            </a:r>
            <a:r>
              <a:rPr lang="en-US" sz="4000" dirty="0" smtClean="0"/>
              <a:t>“argument” </a:t>
            </a:r>
            <a:r>
              <a:rPr lang="en-US" sz="4000" dirty="0"/>
              <a:t>from the </a:t>
            </a:r>
            <a:r>
              <a:rPr lang="en-US" sz="4000" dirty="0" smtClean="0"/>
              <a:t>thesis</a:t>
            </a:r>
            <a:r>
              <a:rPr lang="en-US" sz="4000" dirty="0"/>
              <a:t>.</a:t>
            </a:r>
            <a:endParaRPr lang="en-US" sz="4000" dirty="0" smtClean="0"/>
          </a:p>
          <a:p>
            <a:endParaRPr lang="en-US" dirty="0"/>
          </a:p>
        </p:txBody>
      </p:sp>
    </p:spTree>
  </p:cSld>
  <p:clrMapOvr>
    <a:masterClrMapping/>
  </p:clrMapOvr>
</p:sld>
</file>

<file path=ppt/slides/slide3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Follow this model:</a:t>
            </a:r>
            <a:endParaRPr lang="en-US" dirty="0"/>
          </a:p>
        </p:txBody>
      </p:sp>
      <p:sp>
        <p:nvSpPr>
          <p:cNvPr id="3" name="Content Placeholder 2"/>
          <p:cNvSpPr>
            <a:spLocks noGrp="1"/>
          </p:cNvSpPr>
          <p:nvPr>
            <p:ph idx="1"/>
          </p:nvPr>
        </p:nvSpPr>
        <p:spPr/>
        <p:txBody>
          <a:bodyPr/>
          <a:lstStyle/>
          <a:p>
            <a:pPr algn="ctr">
              <a:buNone/>
            </a:pPr>
            <a:endParaRPr lang="en-US" b="1" dirty="0" smtClean="0"/>
          </a:p>
          <a:p>
            <a:pPr algn="ctr">
              <a:buNone/>
            </a:pPr>
            <a:endParaRPr lang="en-US" b="1" dirty="0" smtClean="0"/>
          </a:p>
          <a:p>
            <a:pPr algn="ctr">
              <a:buNone/>
            </a:pPr>
            <a:endParaRPr lang="en-US" b="1" dirty="0" smtClean="0"/>
          </a:p>
          <a:p>
            <a:pPr algn="ctr">
              <a:buNone/>
            </a:pPr>
            <a:r>
              <a:rPr lang="en-US" b="1" dirty="0" smtClean="0"/>
              <a:t>[</a:t>
            </a:r>
            <a:r>
              <a:rPr lang="en-US" b="1" dirty="0"/>
              <a:t>Start-Off], </a:t>
            </a:r>
            <a:r>
              <a:rPr lang="en-US" b="1" dirty="0" smtClean="0"/>
              <a:t>[Argument </a:t>
            </a:r>
            <a:r>
              <a:rPr lang="en-US" b="1" dirty="0"/>
              <a:t>from Thesis</a:t>
            </a:r>
            <a:r>
              <a:rPr lang="en-US" b="1" dirty="0" smtClean="0"/>
              <a:t>]</a:t>
            </a:r>
          </a:p>
          <a:p>
            <a:pPr algn="ctr">
              <a:buNone/>
            </a:pPr>
            <a:endParaRPr lang="en-US" dirty="0" smtClean="0"/>
          </a:p>
          <a:p>
            <a:pPr>
              <a:buNone/>
            </a:pPr>
            <a:endParaRPr lang="en-US" dirty="0"/>
          </a:p>
        </p:txBody>
      </p:sp>
    </p:spTree>
  </p:cSld>
  <p:clrMapOvr>
    <a:masterClrMapping/>
  </p:clrMapOvr>
</p:sld>
</file>

<file path=ppt/slides/slide3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502120"/>
            <a:ext cx="8229600" cy="5624043"/>
          </a:xfrm>
        </p:spPr>
        <p:txBody>
          <a:bodyPr>
            <a:normAutofit fontScale="77500" lnSpcReduction="20000"/>
          </a:bodyPr>
          <a:lstStyle/>
          <a:p>
            <a:pPr algn="ctr">
              <a:buNone/>
            </a:pPr>
            <a:r>
              <a:rPr lang="en-US" dirty="0"/>
              <a:t>A possible </a:t>
            </a:r>
            <a:r>
              <a:rPr lang="en-US" b="1" dirty="0"/>
              <a:t>sum-up</a:t>
            </a:r>
            <a:r>
              <a:rPr lang="en-US" dirty="0"/>
              <a:t> sentence might be “In conclusion, marijuana is a dangerous drug.” </a:t>
            </a:r>
            <a:r>
              <a:rPr lang="en-US" dirty="0" smtClean="0"/>
              <a:t> </a:t>
            </a:r>
          </a:p>
          <a:p>
            <a:pPr algn="ctr">
              <a:buNone/>
            </a:pPr>
            <a:endParaRPr lang="en-US" dirty="0"/>
          </a:p>
          <a:p>
            <a:pPr algn="ctr">
              <a:buNone/>
            </a:pPr>
            <a:r>
              <a:rPr lang="en-US" dirty="0" smtClean="0"/>
              <a:t>The </a:t>
            </a:r>
            <a:r>
              <a:rPr lang="en-US" dirty="0"/>
              <a:t>next sentence is you revisiting your </a:t>
            </a:r>
            <a:r>
              <a:rPr lang="en-US" b="1" dirty="0"/>
              <a:t>thesis</a:t>
            </a:r>
            <a:r>
              <a:rPr lang="en-US" dirty="0"/>
              <a:t>.  Write that you know you are correct because of the three reasons you gave in your thesis.  For example, “This is correct because marijuana contains toxins that can poison the body, it damages your judgment, and it can lead to using more harmful drugs.” </a:t>
            </a:r>
            <a:r>
              <a:rPr lang="en-US" dirty="0" smtClean="0"/>
              <a:t> </a:t>
            </a:r>
          </a:p>
          <a:p>
            <a:pPr algn="ctr">
              <a:buNone/>
            </a:pPr>
            <a:endParaRPr lang="en-US" dirty="0"/>
          </a:p>
          <a:p>
            <a:pPr algn="ctr">
              <a:buNone/>
            </a:pPr>
            <a:r>
              <a:rPr lang="en-US" dirty="0" smtClean="0"/>
              <a:t>The </a:t>
            </a:r>
            <a:r>
              <a:rPr lang="en-US" dirty="0"/>
              <a:t>next </a:t>
            </a:r>
            <a:r>
              <a:rPr lang="en-US" dirty="0" smtClean="0"/>
              <a:t>section is your outreach: it is you </a:t>
            </a:r>
            <a:r>
              <a:rPr lang="en-US" dirty="0"/>
              <a:t>reaching out to your readers and explaining why what you said or wrote is important to their lives.  Wrap it up with a </a:t>
            </a:r>
            <a:r>
              <a:rPr lang="en-US" b="1" dirty="0"/>
              <a:t>POW! </a:t>
            </a:r>
            <a:r>
              <a:rPr lang="en-US" dirty="0"/>
              <a:t>sentence: something big and strong to end with that keeps the reader thinking.  Make their eyes open wide and know you are smart.</a:t>
            </a:r>
          </a:p>
          <a:p>
            <a:pPr>
              <a:buNone/>
            </a:pPr>
            <a:endParaRPr lang="en-US" dirty="0"/>
          </a:p>
        </p:txBody>
      </p:sp>
    </p:spTree>
  </p:cSld>
  <p:clrMapOvr>
    <a:masterClrMapping/>
  </p:clrMapOvr>
</p:sld>
</file>

<file path=ppt/slides/slide3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Remember S.T.O.P</a:t>
            </a:r>
            <a:endParaRPr lang="en-US" dirty="0"/>
          </a:p>
        </p:txBody>
      </p:sp>
      <p:sp>
        <p:nvSpPr>
          <p:cNvPr id="3" name="Content Placeholder 2"/>
          <p:cNvSpPr>
            <a:spLocks noGrp="1"/>
          </p:cNvSpPr>
          <p:nvPr>
            <p:ph idx="1"/>
          </p:nvPr>
        </p:nvSpPr>
        <p:spPr/>
        <p:txBody>
          <a:bodyPr>
            <a:normAutofit fontScale="62500" lnSpcReduction="20000"/>
          </a:bodyPr>
          <a:lstStyle/>
          <a:p>
            <a:pPr>
              <a:buNone/>
            </a:pPr>
            <a:r>
              <a:rPr lang="en-US" dirty="0"/>
              <a:t>S um-up Sentence – The sum-up sentence is the first sentence of a conclusion paragraph.  It begins with a “start-off” (such as “in sum”) and then repeats the stand you took (where you “took a stand” in your thesis)</a:t>
            </a:r>
            <a:r>
              <a:rPr lang="en-US" dirty="0" smtClean="0"/>
              <a:t>.</a:t>
            </a:r>
          </a:p>
          <a:p>
            <a:pPr>
              <a:buNone/>
            </a:pPr>
            <a:endParaRPr lang="en-US" dirty="0" smtClean="0"/>
          </a:p>
          <a:p>
            <a:pPr>
              <a:buNone/>
            </a:pPr>
            <a:r>
              <a:rPr lang="en-US" dirty="0"/>
              <a:t>T </a:t>
            </a:r>
            <a:r>
              <a:rPr lang="en-US" dirty="0" err="1"/>
              <a:t>hesis</a:t>
            </a:r>
            <a:r>
              <a:rPr lang="en-US" dirty="0"/>
              <a:t> Revisit – You must stay why you are correct by re-listing your three reasons from your thesis.  “This is true because [point 1], [point 2], [point 3].</a:t>
            </a:r>
            <a:r>
              <a:rPr lang="en-US" dirty="0" smtClean="0"/>
              <a:t>”</a:t>
            </a:r>
          </a:p>
          <a:p>
            <a:pPr>
              <a:buNone/>
            </a:pPr>
            <a:endParaRPr lang="en-US" dirty="0" smtClean="0"/>
          </a:p>
          <a:p>
            <a:pPr>
              <a:buNone/>
            </a:pPr>
            <a:r>
              <a:rPr lang="en-US" dirty="0" smtClean="0"/>
              <a:t>Outreach </a:t>
            </a:r>
            <a:r>
              <a:rPr lang="en-US" dirty="0"/>
              <a:t>– Make everything you wrote apply to your readers’ life.  Reach out to them and force them to think what you wrote is very important!</a:t>
            </a:r>
            <a:r>
              <a:rPr lang="en-US" dirty="0" smtClean="0"/>
              <a:t> </a:t>
            </a:r>
          </a:p>
          <a:p>
            <a:pPr>
              <a:buFontTx/>
              <a:buChar char="•"/>
            </a:pPr>
            <a:endParaRPr lang="en-US" dirty="0" smtClean="0"/>
          </a:p>
          <a:p>
            <a:pPr>
              <a:buNone/>
            </a:pPr>
            <a:r>
              <a:rPr lang="en-US" dirty="0"/>
              <a:t>P OW! Sentence – The final sentence is the POW! Sentence.  You want the reader to end with a really strong, beautifully written sentence. </a:t>
            </a:r>
          </a:p>
          <a:p>
            <a:pPr>
              <a:buNone/>
            </a:pPr>
            <a:endParaRPr lang="en-US" dirty="0"/>
          </a:p>
        </p:txBody>
      </p:sp>
    </p:spTree>
  </p:cSld>
  <p:clrMapOvr>
    <a:masterClrMapping/>
  </p:clrMapOvr>
</p:sld>
</file>

<file path=ppt/slides/slide3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930400"/>
            <a:ext cx="8229600" cy="5195764"/>
          </a:xfrm>
        </p:spPr>
        <p:txBody>
          <a:bodyPr>
            <a:normAutofit/>
          </a:bodyPr>
          <a:lstStyle/>
          <a:p>
            <a:pPr algn="ctr">
              <a:buNone/>
            </a:pPr>
            <a:r>
              <a:rPr lang="en-US" dirty="0" smtClean="0"/>
              <a:t>Remember</a:t>
            </a:r>
            <a:r>
              <a:rPr lang="en-US" dirty="0"/>
              <a:t>:  A Sum Up Sentence = [Start Off], [Stand From Thesis].</a:t>
            </a:r>
            <a:br>
              <a:rPr lang="en-US" dirty="0"/>
            </a:br>
            <a:endParaRPr lang="en-US" dirty="0"/>
          </a:p>
          <a:p>
            <a:pPr algn="ctr">
              <a:buNone/>
            </a:pPr>
            <a:r>
              <a:rPr lang="en-US" dirty="0"/>
              <a:t>For example: “In conclusion, marijuana is a dangerous drug.”</a:t>
            </a:r>
            <a:br>
              <a:rPr lang="en-US" dirty="0"/>
            </a:br>
            <a:endParaRPr lang="en-US" dirty="0"/>
          </a:p>
          <a:p>
            <a:pPr algn="ctr">
              <a:buNone/>
            </a:pPr>
            <a:r>
              <a:rPr lang="en-US" dirty="0"/>
              <a:t>Examples of “Start-Offs” for a conclusion: “In essence”, “In sum”, “Therefore”</a:t>
            </a:r>
          </a:p>
          <a:p>
            <a:pPr>
              <a:buNone/>
            </a:pPr>
            <a:endParaRPr lang="en-US" dirty="0"/>
          </a:p>
        </p:txBody>
      </p:sp>
    </p:spTree>
  </p:cSld>
  <p:clrMapOvr>
    <a:masterClrMapping/>
  </p:clrMapOvr>
</p:sld>
</file>

<file path=ppt/slides/slide3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lgn="ctr">
              <a:buNone/>
            </a:pPr>
            <a:r>
              <a:rPr lang="en-US" sz="4800" dirty="0" smtClean="0"/>
              <a:t>Now read over your conclusion and see what you can add to make it stronger!</a:t>
            </a:r>
            <a:endParaRPr lang="en-US" sz="4800" dirty="0"/>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Essay #1 Introduction</a:t>
            </a:r>
            <a:endParaRPr lang="en-US" dirty="0"/>
          </a:p>
        </p:txBody>
      </p:sp>
      <p:sp>
        <p:nvSpPr>
          <p:cNvPr id="3" name="Content Placeholder 2"/>
          <p:cNvSpPr>
            <a:spLocks noGrp="1"/>
          </p:cNvSpPr>
          <p:nvPr>
            <p:ph idx="1"/>
          </p:nvPr>
        </p:nvSpPr>
        <p:spPr/>
        <p:txBody>
          <a:bodyPr>
            <a:normAutofit fontScale="70000" lnSpcReduction="20000"/>
          </a:bodyPr>
          <a:lstStyle/>
          <a:p>
            <a:pPr algn="ctr">
              <a:buNone/>
            </a:pPr>
            <a:r>
              <a:rPr lang="en-US" dirty="0"/>
              <a:t>Love is when two people feel very strong affection for one another.  It is a very powerful emotion.  In fact, it is one of the most powerful emotions in the world and it is an emotion that almost everyone feels at some point in their lives, if they are lucky.  The dictionary defines love as a “strong or warm personal attachment.”  This can only partly explain love.  Love also has countless effects on the way that we live our lives, whether we are very young or very old.  It has effects that are extremely positive and it also has other effects which are extremely negative.  The dictionary cannot even begin to explain these effects.  In this essay, I also cannot explain all the effects of love, but I can discuss the three most important effects.  Those effects include that love can effect our mood by making us happy, love can effect our personality by making us courageous, and love can effect our social life by making us popular. </a:t>
            </a: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Essay #2 Introduction</a:t>
            </a:r>
            <a:endParaRPr lang="en-US" dirty="0"/>
          </a:p>
        </p:txBody>
      </p:sp>
      <p:sp>
        <p:nvSpPr>
          <p:cNvPr id="3" name="Content Placeholder 2"/>
          <p:cNvSpPr>
            <a:spLocks noGrp="1"/>
          </p:cNvSpPr>
          <p:nvPr>
            <p:ph idx="1"/>
          </p:nvPr>
        </p:nvSpPr>
        <p:spPr/>
        <p:txBody>
          <a:bodyPr>
            <a:normAutofit fontScale="77500" lnSpcReduction="20000"/>
          </a:bodyPr>
          <a:lstStyle/>
          <a:p>
            <a:pPr algn="ctr">
              <a:buNone/>
            </a:pPr>
            <a:r>
              <a:rPr lang="en-US" dirty="0"/>
              <a:t>“Hey, did you hear what happened between </a:t>
            </a:r>
            <a:r>
              <a:rPr lang="en-US" dirty="0" err="1"/>
              <a:t>Ka’Juan</a:t>
            </a:r>
            <a:r>
              <a:rPr lang="en-US" dirty="0"/>
              <a:t> and his girl this weekend?”  Two girls were chattering in the corner of the classroom.  I could only guess that they were talking about love and romance.  Practically every single day, you can hear students at Southeast Halifax High School exchanging gossip about some new love related event, and teenagers are not the only ones obsessed with and affected by love.  Love is an incredibly powerful and common emotion that affects people of all ages in many ways.  From a teenager perspective, some of the most important effects of love are that it causes gossip, it affects people’s popularity, and it affects people’s sense of who they are. </a:t>
            </a: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lgn="ctr">
              <a:buNone/>
            </a:pPr>
            <a:endParaRPr lang="en-US" b="1" dirty="0" smtClean="0"/>
          </a:p>
          <a:p>
            <a:pPr algn="ctr">
              <a:buNone/>
            </a:pPr>
            <a:r>
              <a:rPr lang="en-US" b="1" dirty="0" smtClean="0"/>
              <a:t>Based on these two different introductions, which essay would you be more likely to want to read all the way to the end? </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85000" lnSpcReduction="20000"/>
          </a:bodyPr>
          <a:lstStyle/>
          <a:p>
            <a:pPr algn="ctr">
              <a:buNone/>
            </a:pPr>
            <a:r>
              <a:rPr lang="en-US" dirty="0"/>
              <a:t>Introduction #2 makes me far more likely to want to read the rest of the essay for a number of reasons.   The second introduction begins with a tiny story (an anecdote) that catches my attention.   I want to know what happened to </a:t>
            </a:r>
            <a:r>
              <a:rPr lang="en-US" dirty="0" err="1"/>
              <a:t>Ka’Juan</a:t>
            </a:r>
            <a:r>
              <a:rPr lang="en-US" dirty="0"/>
              <a:t>, and I want to know more about the writers experiences as a high school student thinking about love.  The second introduction also does a better job making the topic of love’s effects seem like something that might be important to my life as a high school student and also by explaining just how powerful it is.  </a:t>
            </a:r>
          </a:p>
          <a:p>
            <a:pPr>
              <a:buNone/>
            </a:pP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20000"/>
          </a:bodyPr>
          <a:lstStyle/>
          <a:p>
            <a:pPr algn="ctr">
              <a:buNone/>
            </a:pPr>
            <a:r>
              <a:rPr lang="en-US" dirty="0"/>
              <a:t>Have you ever picked up a book, read the first page, and thrown it back down because it seemed boring? As you can see from the introductions that you just read, people will do the same thing to your essays, unless you </a:t>
            </a:r>
            <a:r>
              <a:rPr lang="en-US" b="1" i="1" dirty="0"/>
              <a:t>grab your reader’s attention </a:t>
            </a:r>
            <a:r>
              <a:rPr lang="en-US" dirty="0"/>
              <a:t>with something that makes them want to keep reading past the first sentence.  Just like if you were talking to someone in person, you have to make a </a:t>
            </a:r>
            <a:r>
              <a:rPr lang="en-US" b="1" i="1" dirty="0"/>
              <a:t>strong and interesting </a:t>
            </a:r>
            <a:r>
              <a:rPr lang="en-US" dirty="0"/>
              <a:t>first impression.</a:t>
            </a:r>
          </a:p>
          <a:p>
            <a:pPr>
              <a:buNone/>
            </a:pP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lnSpcReduction="10000"/>
          </a:bodyPr>
          <a:lstStyle/>
          <a:p>
            <a:pPr algn="ctr">
              <a:buNone/>
            </a:pPr>
            <a:r>
              <a:rPr lang="en-US" b="1" u="sng" cap="all" dirty="0"/>
              <a:t>HOW TO WRITE AN INTRODUCTION:</a:t>
            </a:r>
            <a:r>
              <a:rPr lang="en-US" b="1" u="sng" cap="all" dirty="0" smtClean="0"/>
              <a:t> </a:t>
            </a:r>
          </a:p>
          <a:p>
            <a:pPr algn="ctr">
              <a:buNone/>
            </a:pPr>
            <a:endParaRPr lang="en-US" dirty="0" smtClean="0"/>
          </a:p>
          <a:p>
            <a:pPr marL="514350" indent="-514350" algn="ctr">
              <a:buAutoNum type="arabicParenBoth"/>
            </a:pPr>
            <a:r>
              <a:rPr lang="en-US" i="1" dirty="0" smtClean="0"/>
              <a:t>Grab </a:t>
            </a:r>
            <a:r>
              <a:rPr lang="en-US" i="1" dirty="0"/>
              <a:t>the reader’s </a:t>
            </a:r>
            <a:r>
              <a:rPr lang="en-US" i="1" dirty="0" smtClean="0"/>
              <a:t>attention</a:t>
            </a:r>
          </a:p>
          <a:p>
            <a:pPr marL="514350" indent="-514350" algn="ctr">
              <a:buNone/>
            </a:pPr>
            <a:endParaRPr lang="en-US" dirty="0" smtClean="0"/>
          </a:p>
          <a:p>
            <a:pPr marL="514350" indent="-514350" algn="ctr">
              <a:buNone/>
            </a:pPr>
            <a:r>
              <a:rPr lang="en-US" i="1" dirty="0" smtClean="0"/>
              <a:t>(2) Tell why it’s important– </a:t>
            </a:r>
            <a:r>
              <a:rPr lang="en-US" i="1" dirty="0"/>
              <a:t>why should your reader want to KEEP reading? </a:t>
            </a:r>
            <a:r>
              <a:rPr lang="en-US" i="1" dirty="0" smtClean="0"/>
              <a:t> </a:t>
            </a:r>
          </a:p>
          <a:p>
            <a:pPr marL="514350" indent="-514350" algn="ctr">
              <a:buNone/>
            </a:pPr>
            <a:endParaRPr lang="en-US" dirty="0" smtClean="0"/>
          </a:p>
          <a:p>
            <a:pPr algn="ctr">
              <a:buNone/>
            </a:pPr>
            <a:r>
              <a:rPr lang="en-US" dirty="0" smtClean="0"/>
              <a:t>(3) </a:t>
            </a:r>
            <a:r>
              <a:rPr lang="en-US" i="1" dirty="0" smtClean="0"/>
              <a:t>Have a Strong Thesis </a:t>
            </a:r>
            <a:r>
              <a:rPr lang="en-US" i="1" dirty="0"/>
              <a:t>Statement </a:t>
            </a:r>
            <a:endParaRPr lang="en-US" dirty="0"/>
          </a:p>
          <a:p>
            <a:pPr>
              <a:buNone/>
            </a:pP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33</TotalTime>
  <Words>2451</Words>
  <Application>Microsoft Macintosh PowerPoint</Application>
  <PresentationFormat>On-screen Show (4:3)</PresentationFormat>
  <Paragraphs>144</Paragraphs>
  <Slides>37</Slides>
  <Notes>0</Notes>
  <HiddenSlides>0</HiddenSlides>
  <MMClips>0</MMClips>
  <ScaleCrop>false</ScaleCrop>
  <HeadingPairs>
    <vt:vector size="4" baseType="variant">
      <vt:variant>
        <vt:lpstr>Design Template</vt:lpstr>
      </vt:variant>
      <vt:variant>
        <vt:i4>1</vt:i4>
      </vt:variant>
      <vt:variant>
        <vt:lpstr>Slide Titles</vt:lpstr>
      </vt:variant>
      <vt:variant>
        <vt:i4>37</vt:i4>
      </vt:variant>
    </vt:vector>
  </HeadingPairs>
  <TitlesOfParts>
    <vt:vector size="38" baseType="lpstr">
      <vt:lpstr>Office Theme</vt:lpstr>
      <vt:lpstr>Writing Strong  5-Paragraph Essays</vt:lpstr>
      <vt:lpstr>5 Parts of an Essay</vt:lpstr>
      <vt:lpstr>Introductions</vt:lpstr>
      <vt:lpstr>Essay #1 Introduction</vt:lpstr>
      <vt:lpstr>Essay #2 Introduction</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Slide 18</vt:lpstr>
      <vt:lpstr>Slide 19</vt:lpstr>
      <vt:lpstr>For example, look at this thesis: </vt:lpstr>
      <vt:lpstr>Slide 21</vt:lpstr>
      <vt:lpstr>Slide 22</vt:lpstr>
      <vt:lpstr>  Remember T.E.S.T. </vt:lpstr>
      <vt:lpstr>Remember:  A Topic Sentence = [Start Off], [One Reason From Thesis]</vt:lpstr>
      <vt:lpstr>Slide 25</vt:lpstr>
      <vt:lpstr>Slide 26</vt:lpstr>
      <vt:lpstr>Slide 27</vt:lpstr>
      <vt:lpstr>Slide 28</vt:lpstr>
      <vt:lpstr>Slide 29</vt:lpstr>
      <vt:lpstr>Conclusion</vt:lpstr>
      <vt:lpstr>Slide 31</vt:lpstr>
      <vt:lpstr>Slide 32</vt:lpstr>
      <vt:lpstr>Follow this model:</vt:lpstr>
      <vt:lpstr>Slide 34</vt:lpstr>
      <vt:lpstr>Remember S.T.O.P</vt:lpstr>
      <vt:lpstr>Slide 36</vt:lpstr>
      <vt:lpstr>Slide 37</vt:lpstr>
    </vt:vector>
  </TitlesOfParts>
  <Company>Teach for America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Writing Strong  5-Paragraph Essays</dc:title>
  <dc:creator>Jesse Fetbroth</dc:creator>
  <cp:lastModifiedBy>Jesse Fetbroth</cp:lastModifiedBy>
  <cp:revision>1</cp:revision>
  <dcterms:created xsi:type="dcterms:W3CDTF">2010-12-10T00:33:37Z</dcterms:created>
  <dcterms:modified xsi:type="dcterms:W3CDTF">2010-12-10T01:07:14Z</dcterms:modified>
</cp:coreProperties>
</file>

<file path=docProps/thumbnail.jpeg>
</file>